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4" r:id="rId7"/>
    <p:sldId id="270" r:id="rId8"/>
    <p:sldId id="262" r:id="rId9"/>
    <p:sldId id="265" r:id="rId10"/>
    <p:sldId id="263" r:id="rId11"/>
    <p:sldId id="266" r:id="rId12"/>
    <p:sldId id="267" r:id="rId13"/>
    <p:sldId id="268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Power System Grounding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Shipboard Power System Fundamentals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 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February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8573-26AE-1389-7DC0-BD78C573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Solidly grounded power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7A0FF-6625-A9C3-142D-7E8FB3A50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48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neutral connection of the wye connected source is solidly connected to ground.</a:t>
            </a:r>
          </a:p>
          <a:p>
            <a:r>
              <a:rPr lang="en-US" dirty="0"/>
              <a:t>The neutral connection of wye connected loads may also be solidly connected to the neutral connection of the wye connected source.</a:t>
            </a:r>
          </a:p>
          <a:p>
            <a:pPr lvl="1"/>
            <a:r>
              <a:rPr lang="en-US" dirty="0"/>
              <a:t>Enables loads with two different voltage ratings (120 / 208 V for example).</a:t>
            </a:r>
          </a:p>
          <a:p>
            <a:r>
              <a:rPr lang="en-US" dirty="0"/>
              <a:t>During a ground fault, large fault currents flow.</a:t>
            </a:r>
          </a:p>
          <a:p>
            <a:pPr lvl="1"/>
            <a:r>
              <a:rPr lang="en-US" dirty="0"/>
              <a:t>Circuit breakers trip to isolate the ground fault.</a:t>
            </a:r>
          </a:p>
          <a:p>
            <a:pPr lvl="1"/>
            <a:r>
              <a:rPr lang="en-US" dirty="0"/>
              <a:t>Loads on faulted circuits automatically lose power; even when it is not desirable.</a:t>
            </a:r>
          </a:p>
          <a:p>
            <a:r>
              <a:rPr lang="en-US" dirty="0"/>
              <a:t>Generally limited to circuits where the loads are all non-vital.</a:t>
            </a:r>
          </a:p>
          <a:p>
            <a:r>
              <a:rPr lang="en-US" dirty="0"/>
              <a:t>Line-to-ground Insulation need only be rated for line-to-neutral voltages.</a:t>
            </a:r>
          </a:p>
          <a:p>
            <a:r>
              <a:rPr lang="en-US" dirty="0"/>
              <a:t>Much reduced susceptibility to large transient voltages during intermittent ground faults and other transient events.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D7EEE-55D4-D808-B9B5-38A91192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1B235-B77E-BD74-98F0-9B126A0E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0B3FA-55D5-B6E7-B020-49CDE5C2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CF6DC-C9FC-6CF3-7553-17B47C6C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870075"/>
            <a:ext cx="5527672" cy="28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90127-DB23-2B18-3957-B638254CA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FA8E-A612-2118-362D-BC0C0670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Solidly grounded system</a:t>
            </a:r>
            <a:br>
              <a:rPr lang="en-US" dirty="0"/>
            </a:br>
            <a:r>
              <a:rPr lang="en-US" dirty="0"/>
              <a:t>Ground fault detection and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7A4F8-EE33-AB61-2DC0-014B00E4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90688"/>
            <a:ext cx="5983504" cy="46656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During a ground fault …</a:t>
            </a:r>
          </a:p>
          <a:p>
            <a:pPr lvl="1"/>
            <a:r>
              <a:rPr lang="en-US" dirty="0"/>
              <a:t>Faulted phase line-to-ground voltage is near zero.</a:t>
            </a:r>
          </a:p>
          <a:p>
            <a:pPr lvl="1"/>
            <a:r>
              <a:rPr lang="en-US" dirty="0" err="1"/>
              <a:t>Unfaulted</a:t>
            </a:r>
            <a:r>
              <a:rPr lang="en-US" dirty="0"/>
              <a:t> phase line-to-ground voltage nearly unaffected.</a:t>
            </a:r>
          </a:p>
          <a:p>
            <a:pPr lvl="1"/>
            <a:r>
              <a:rPr lang="en-US" dirty="0"/>
              <a:t>Faulted phase current very large … will cause circuit breakers to trip.</a:t>
            </a:r>
          </a:p>
          <a:p>
            <a:r>
              <a:rPr lang="en-US" dirty="0"/>
              <a:t>Ground detection lamps and insulation monitoring systems are not compatible.</a:t>
            </a:r>
          </a:p>
          <a:p>
            <a:pPr lvl="1"/>
            <a:r>
              <a:rPr lang="en-US" dirty="0"/>
              <a:t>Monitoring current in the ground connection may provide an early warning of an insulation failure on one conductor.  (or could indicate a load that is improperly using the ship’s hull as a return path for current.)</a:t>
            </a:r>
          </a:p>
          <a:p>
            <a:r>
              <a:rPr lang="en-US" dirty="0"/>
              <a:t>Circuit breaker tripping automatically detects, localizes, and isolates a ground fault.</a:t>
            </a:r>
          </a:p>
          <a:p>
            <a:pPr lvl="1"/>
            <a:r>
              <a:rPr lang="en-US" dirty="0"/>
              <a:t>Automatically clearing ground faults may not be desirable for circuits with mission critical loads.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98141-5ED8-4EBC-807F-5CFD10DE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8B169-C960-D282-7D0C-CE4D0415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8C97C-E97B-C919-5C80-D49F64A6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E0361-A838-65B8-A6A1-F92D28DA1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96" y="1825625"/>
            <a:ext cx="5373904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62EAD3-537B-8D7D-E786-E10CAA8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48" y="4049542"/>
            <a:ext cx="5257800" cy="1408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5EEED-76A4-C391-667C-CA160D72F9A5}"/>
              </a:ext>
            </a:extLst>
          </p:cNvPr>
          <p:cNvSpPr txBox="1"/>
          <p:nvPr/>
        </p:nvSpPr>
        <p:spPr>
          <a:xfrm>
            <a:off x="7888517" y="3163887"/>
            <a:ext cx="247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to ground voltages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FC97C8-A14C-8598-5DBE-E40FD164E7EF}"/>
              </a:ext>
            </a:extLst>
          </p:cNvPr>
          <p:cNvSpPr txBox="1"/>
          <p:nvPr/>
        </p:nvSpPr>
        <p:spPr>
          <a:xfrm>
            <a:off x="8393494" y="5537840"/>
            <a:ext cx="146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Fault current</a:t>
            </a:r>
          </a:p>
        </p:txBody>
      </p:sp>
    </p:spTree>
    <p:extLst>
      <p:ext uri="{BB962C8B-B14F-4D97-AF65-F5344CB8AC3E}">
        <p14:creationId xmlns:p14="http://schemas.microsoft.com/office/powerpoint/2010/main" val="49310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A78D-194F-BF8F-608B-B1DF32DC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Separately Derived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F98ED-A723-B68C-3D9C-14A27609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224"/>
            <a:ext cx="11036300" cy="47910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Two separately derived systems do not have a relationship between their neutral voltages.</a:t>
            </a:r>
          </a:p>
          <a:p>
            <a:pPr lvl="1"/>
            <a:r>
              <a:rPr lang="en-US" dirty="0"/>
              <a:t>A ground fault on one system does not result in a ground fault on the other system.</a:t>
            </a:r>
          </a:p>
          <a:p>
            <a:r>
              <a:rPr lang="en-US" dirty="0"/>
              <a:t>Separately derived systems may still transfer power between them.</a:t>
            </a:r>
          </a:p>
          <a:p>
            <a:pPr lvl="1"/>
            <a:r>
              <a:rPr lang="en-US" dirty="0"/>
              <a:t>Transformers.</a:t>
            </a:r>
          </a:p>
          <a:p>
            <a:pPr lvl="1"/>
            <a:r>
              <a:rPr lang="en-US" dirty="0"/>
              <a:t>Isolated Power Converters.</a:t>
            </a:r>
          </a:p>
          <a:p>
            <a:r>
              <a:rPr lang="en-US" dirty="0"/>
              <a:t>Examples of systems that are not separately derived:</a:t>
            </a:r>
          </a:p>
          <a:p>
            <a:pPr lvl="1"/>
            <a:r>
              <a:rPr lang="en-US" dirty="0"/>
              <a:t>A dc distribution system fed by a passive rectifier from an ac distribution system.</a:t>
            </a:r>
          </a:p>
          <a:p>
            <a:pPr lvl="1"/>
            <a:r>
              <a:rPr lang="en-US" dirty="0"/>
              <a:t>A converter that does not provide isolation between input and output power systems via an internal transformer or other mechanism.  </a:t>
            </a:r>
          </a:p>
          <a:p>
            <a:pPr lvl="1"/>
            <a:r>
              <a:rPr lang="en-US" dirty="0"/>
              <a:t>An ac distribution system fed by an autotransformer from another ac distribution systems.</a:t>
            </a:r>
          </a:p>
          <a:p>
            <a:r>
              <a:rPr lang="en-US" dirty="0"/>
              <a:t>Possible ramifications of systems not being separately derived.</a:t>
            </a:r>
          </a:p>
          <a:p>
            <a:pPr lvl="1"/>
            <a:r>
              <a:rPr lang="en-US" dirty="0"/>
              <a:t>Need for higher line-to-ground insulation voltage ratings due to ground faults on the higher voltage system causing higher than normal line to ground voltages on the lower voltage system.</a:t>
            </a:r>
          </a:p>
          <a:p>
            <a:pPr lvl="1"/>
            <a:r>
              <a:rPr lang="en-US" dirty="0"/>
              <a:t>Common mode currents flowing under normal operation through both power systems.</a:t>
            </a:r>
          </a:p>
          <a:p>
            <a:r>
              <a:rPr lang="en-US" dirty="0"/>
              <a:t>Making two distribution systems separately derived reduces system complexity.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5FD4C-2506-6A15-B000-0784ED17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B5576-7B8D-C2AE-6F9F-59ECCDB1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E656-4FC1-9756-E3B3-7F331408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38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F3373-635A-D8F1-A165-BF9668A1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mode: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9D7FB-1C57-2E7E-3ED1-08C23313C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22" y="1360424"/>
            <a:ext cx="6971277" cy="48530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Shipboard power systems are designed for the “differential mode.”</a:t>
            </a:r>
          </a:p>
          <a:p>
            <a:pPr lvl="1"/>
            <a:r>
              <a:rPr lang="en-US" dirty="0"/>
              <a:t>The sum of the currents in the conductors of a cable are intended to sum to zero.</a:t>
            </a:r>
          </a:p>
          <a:p>
            <a:r>
              <a:rPr lang="en-US" dirty="0"/>
              <a:t>Unlike many other vehicles, the structure of ships is not intended to carry current under normal conditions.</a:t>
            </a:r>
          </a:p>
          <a:p>
            <a:pPr lvl="1"/>
            <a:r>
              <a:rPr lang="en-US" dirty="0"/>
              <a:t>Prevent corrosion.</a:t>
            </a:r>
          </a:p>
          <a:p>
            <a:pPr lvl="1"/>
            <a:r>
              <a:rPr lang="en-US" dirty="0"/>
              <a:t>Prevent EMI.</a:t>
            </a:r>
          </a:p>
          <a:p>
            <a:pPr lvl="1"/>
            <a:r>
              <a:rPr lang="en-US" dirty="0"/>
              <a:t>Prevent localized heating or fire risk.</a:t>
            </a:r>
          </a:p>
          <a:p>
            <a:r>
              <a:rPr lang="en-US" dirty="0"/>
              <a:t>A common mode current is the instantaneous sum of the currents in all the conductors of a cable or other grouping of conductors.</a:t>
            </a:r>
          </a:p>
          <a:p>
            <a:pPr lvl="1"/>
            <a:r>
              <a:rPr lang="en-US" dirty="0"/>
              <a:t>The common mode current is a property of a group of conductors.</a:t>
            </a:r>
          </a:p>
          <a:p>
            <a:r>
              <a:rPr lang="en-US" dirty="0"/>
              <a:t>A common mode voltage is the instantaneous average of the voltages with respect to a reference voltage in all the conductors of a cable or other grouping of conductions.</a:t>
            </a:r>
          </a:p>
          <a:p>
            <a:pPr lvl="1"/>
            <a:r>
              <a:rPr lang="en-US" dirty="0"/>
              <a:t>The common mode voltage is a property of a group of conductors.</a:t>
            </a:r>
          </a:p>
          <a:p>
            <a:pPr lvl="1"/>
            <a:r>
              <a:rPr lang="en-US" dirty="0"/>
              <a:t>May also be called the neutral voltage.</a:t>
            </a:r>
          </a:p>
          <a:p>
            <a:pPr lvl="2"/>
            <a:r>
              <a:rPr lang="en-US" dirty="0"/>
              <a:t>A neutral conductor may or may not be at the neutral voltage.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6E2AF-2FD6-F035-463F-0EECB936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FE520-F63D-B623-233C-1A05C995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A691D-BF12-9C08-DE59-EC53B7D3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117F3-EA27-4E35-D0F1-9CC66926F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51" y="1578736"/>
            <a:ext cx="4027027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47F7C-EF74-261D-A077-3B10BF4D7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74" y="3638518"/>
            <a:ext cx="3359580" cy="19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5FB4-022B-2FDC-2C99-BAF1DEED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Mode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EDED1-BFD7-EDD1-00C8-008F9FE9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8BF0-C4E7-EBE4-050B-4EE69571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73E85-9D01-C203-FC2A-20A035EC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4D5082-B49B-469F-7B68-1615DF03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256" y="1906016"/>
            <a:ext cx="4389917" cy="1713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E40B32-3678-E527-E3E7-C2F8C8518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906016"/>
            <a:ext cx="4785360" cy="3858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EC7381-0210-D5D9-47C7-A6FC475D7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987" y="4237551"/>
            <a:ext cx="4485186" cy="1500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DCB88-501B-6A48-21A2-48A74B85D182}"/>
              </a:ext>
            </a:extLst>
          </p:cNvPr>
          <p:cNvSpPr txBox="1"/>
          <p:nvPr/>
        </p:nvSpPr>
        <p:spPr>
          <a:xfrm>
            <a:off x="6760987" y="4011011"/>
            <a:ext cx="5012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/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/>
              <a:t> and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/>
              <a:t> are with respect to ground …</a:t>
            </a:r>
          </a:p>
        </p:txBody>
      </p:sp>
    </p:spTree>
    <p:extLst>
      <p:ext uri="{BB962C8B-B14F-4D97-AF65-F5344CB8AC3E}">
        <p14:creationId xmlns:p14="http://schemas.microsoft.com/office/powerpoint/2010/main" val="2570264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7B99-8E33-7488-79EA-5787F6C3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mode: Ground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68C4B-E4DA-D39C-BEBE-CA5CB3A95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30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 common mode equivalent circuit may be used to easily compute common mode currents (fault currents) and voltages during a ground fault.</a:t>
            </a:r>
          </a:p>
          <a:p>
            <a:r>
              <a:rPr lang="en-US" dirty="0"/>
              <a:t>Modeling</a:t>
            </a:r>
          </a:p>
          <a:p>
            <a:pPr lvl="1"/>
            <a:r>
              <a:rPr lang="en-US" dirty="0"/>
              <a:t>Ground fault is a voltage source equal to the negative of the line-to-neutral voltage of the faulted phase.</a:t>
            </a:r>
          </a:p>
          <a:p>
            <a:pPr lvl="1"/>
            <a:r>
              <a:rPr lang="en-US" dirty="0"/>
              <a:t>Parasitic capacitance modeled as s capacitor between the neutral with value equal to three times the individual line-to-ground parasitic capacitance.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37A71-488D-A737-BA29-F7859878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708CA-657C-1D26-6805-DD45D946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65207-4E20-9601-A5A9-FC49378A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ED1B3-08A5-DF27-BBE3-DBD081BC0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2484437"/>
            <a:ext cx="46101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939836"/>
              </p:ext>
            </p:extLst>
          </p:nvPr>
        </p:nvGraphicFramePr>
        <p:xfrm>
          <a:off x="1245870" y="1690688"/>
          <a:ext cx="10107930" cy="4114800"/>
        </p:xfrm>
        <a:graphic>
          <a:graphicData uri="http://schemas.openxmlformats.org/drawingml/2006/table">
            <a:tbl>
              <a:tblPr/>
              <a:tblGrid>
                <a:gridCol w="7404835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703095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characteristics of ungrounded, high resistance grounded and solidly grounded power systems?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common mode voltages and currents; how do ground faults impact common mode voltages and currents; what are the implications of common mode currents flowing in the ship’s hull?</a:t>
                      </a: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66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separately derived systems, how are they implemented, and what are the implications of not operating two power systems as separately derived systems?</a:t>
                      </a: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are ground faults detected and localized for the different types of grounding systems?	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42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When should each type of grounding system be employed onboard ship?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93873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BF393-A538-5620-3A16-5A6CAA0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911A-2B07-5A3B-E5D2-AB7AF0E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EC987-552B-0FFD-E1AD-4D23888F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2ECB-0BA2-EB23-7707-555BF665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grounding systems onboard 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705A-AE11-2A48-F8EE-4CEA79B38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Power system grounding</a:t>
            </a:r>
          </a:p>
          <a:p>
            <a:pPr lvl="1"/>
            <a:r>
              <a:rPr lang="en-US" dirty="0"/>
              <a:t>Protect insulation systems on shipboard power cabling, transformers, motors, generators, and other components.</a:t>
            </a:r>
          </a:p>
          <a:p>
            <a:pPr lvl="1"/>
            <a:r>
              <a:rPr lang="en-US" dirty="0"/>
              <a:t>Subject of this presentation.</a:t>
            </a:r>
          </a:p>
          <a:p>
            <a:r>
              <a:rPr lang="en-US" dirty="0"/>
              <a:t>Equipment grounding (Protective earthing)</a:t>
            </a:r>
          </a:p>
          <a:p>
            <a:pPr lvl="1"/>
            <a:r>
              <a:rPr lang="en-US" dirty="0"/>
              <a:t>Protect personnel by bonding all exposed conductors together so they are the same voltage.</a:t>
            </a:r>
          </a:p>
          <a:p>
            <a:r>
              <a:rPr lang="en-US" dirty="0"/>
              <a:t>Common mode grounding</a:t>
            </a:r>
          </a:p>
          <a:p>
            <a:pPr lvl="1"/>
            <a:r>
              <a:rPr lang="en-US" dirty="0"/>
              <a:t>Provide a designed path for higher frequency common mode currents instead of through parasitic impedances. Typically, implemented via Electromagnetic Interference (EMI) filters.</a:t>
            </a:r>
          </a:p>
          <a:p>
            <a:r>
              <a:rPr lang="en-US" dirty="0"/>
              <a:t>Cathodic protection</a:t>
            </a:r>
          </a:p>
          <a:p>
            <a:pPr lvl="1"/>
            <a:r>
              <a:rPr lang="en-US" dirty="0"/>
              <a:t>Inhibit galvanic corrosion of the hull and other ship components.</a:t>
            </a:r>
          </a:p>
          <a:p>
            <a:r>
              <a:rPr lang="en-US" dirty="0"/>
              <a:t>Lightning protection</a:t>
            </a:r>
          </a:p>
          <a:p>
            <a:pPr lvl="1"/>
            <a:r>
              <a:rPr lang="en-US" dirty="0"/>
              <a:t>Provide a designed path for lightning currents into the water.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42AF6-5EC9-336F-3AD7-7BC6520D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2B798-1D9D-3C5D-73E5-A02D34C0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6A0FA-7958-AA71-3386-2D3033C7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7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1F38-C69D-0A5A-7D3E-F316F453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methods for shipboard power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BEF3-854D-0AFF-A14B-D1DB5F8B4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Ungrounded</a:t>
            </a:r>
          </a:p>
          <a:p>
            <a:pPr lvl="1"/>
            <a:r>
              <a:rPr lang="en-US" dirty="0"/>
              <a:t>Traditional method used on ac systems with nominal system voltages at or below 1000 volts.</a:t>
            </a:r>
          </a:p>
          <a:p>
            <a:pPr lvl="1"/>
            <a:r>
              <a:rPr lang="en-US" dirty="0"/>
              <a:t>Recommended option for systems with a nominal system voltage at or below 1000 volts with mission critical equipment.</a:t>
            </a:r>
          </a:p>
          <a:p>
            <a:pPr lvl="1"/>
            <a:r>
              <a:rPr lang="en-US" dirty="0"/>
              <a:t>Enables operation with a single line-to-ground fault.</a:t>
            </a:r>
          </a:p>
          <a:p>
            <a:pPr lvl="1"/>
            <a:r>
              <a:rPr lang="en-US" dirty="0"/>
              <a:t>Susceptible to damaging transients from intermittent ground faults.</a:t>
            </a:r>
          </a:p>
          <a:p>
            <a:r>
              <a:rPr lang="en-US" dirty="0"/>
              <a:t>High Resistance Grounded</a:t>
            </a:r>
          </a:p>
          <a:p>
            <a:pPr lvl="1"/>
            <a:r>
              <a:rPr lang="en-US" dirty="0"/>
              <a:t>Recommended for use on ac and dc systems with nominal system voltages above 1000 volts.</a:t>
            </a:r>
          </a:p>
          <a:p>
            <a:pPr lvl="1"/>
            <a:r>
              <a:rPr lang="en-US" dirty="0"/>
              <a:t>Recommended option for systems with a nominal system voltage at or below 1000 volts with mission critical equipment.</a:t>
            </a:r>
          </a:p>
          <a:p>
            <a:pPr lvl="1"/>
            <a:r>
              <a:rPr lang="en-US" dirty="0"/>
              <a:t>Enables operation with a single line-to-ground fault.</a:t>
            </a:r>
          </a:p>
          <a:p>
            <a:pPr lvl="1"/>
            <a:r>
              <a:rPr lang="en-US" dirty="0"/>
              <a:t>Much less susceptible to damaging transients from intermittent ground faults as compared to ungrounded systems.</a:t>
            </a:r>
          </a:p>
          <a:p>
            <a:r>
              <a:rPr lang="en-US" dirty="0"/>
              <a:t>Solidly grounded</a:t>
            </a:r>
          </a:p>
          <a:p>
            <a:pPr lvl="1"/>
            <a:r>
              <a:rPr lang="en-US" dirty="0"/>
              <a:t>Recommended for use on ac and dc systems with nominal system voltages below 1000 volts and supplying only non-vital loads.</a:t>
            </a:r>
          </a:p>
          <a:p>
            <a:pPr lvl="1"/>
            <a:r>
              <a:rPr lang="en-US" dirty="0"/>
              <a:t>Improves compatibility with equipment designed for terrestrial power systems.</a:t>
            </a:r>
          </a:p>
          <a:p>
            <a:pPr lvl="1"/>
            <a:r>
              <a:rPr lang="en-US" dirty="0"/>
              <a:t>A line-to-ground fault is cleared by the fault protection system (circuit breakers).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40394-45F3-764A-729F-F1A3592B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9E4F-56F1-4864-970E-F082F7B4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FBD9E-4AD1-6D8C-50BD-1B6F9B58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48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F0B5-8EDA-C09F-5747-2863DCB0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Ungrounded power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6BE9E-B7EC-4F5F-416A-2954527CF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30" y="1690688"/>
            <a:ext cx="5962650" cy="46656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 intentional connection between power system conductors and ground.</a:t>
            </a:r>
          </a:p>
          <a:p>
            <a:r>
              <a:rPr lang="en-US" dirty="0"/>
              <a:t>Parasitic capacitances effectively make an ungrounded system capacitively grounded.</a:t>
            </a:r>
          </a:p>
          <a:p>
            <a:pPr lvl="1"/>
            <a:r>
              <a:rPr lang="en-US" dirty="0"/>
              <a:t>Under normal balanced conditions, no current flows through the hull from the parasitic capacitances.</a:t>
            </a:r>
          </a:p>
          <a:p>
            <a:r>
              <a:rPr lang="en-US" dirty="0"/>
              <a:t>Continued operation with a single line-to-ground fault possible.</a:t>
            </a:r>
          </a:p>
          <a:p>
            <a:r>
              <a:rPr lang="en-US" dirty="0"/>
              <a:t>Line-to-ground insulation must be rated for line-to-line nominal voltage.</a:t>
            </a:r>
          </a:p>
          <a:p>
            <a:r>
              <a:rPr lang="en-US" dirty="0"/>
              <a:t>Susceptible to large transient voltages during intermittent ground faults and other transient events.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6B371-40A7-6AE8-1CB9-620F6472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74D59-10EE-5D36-FFC4-662BF4CF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DA337-FB5E-7FBF-E8B3-FFF20791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9948F0-85EF-1BE2-4F3C-ABE2DFDF6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10" y="2206116"/>
            <a:ext cx="4954709" cy="28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8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E427-A441-2A69-0402-A9F01763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Ungrounded system</a:t>
            </a:r>
            <a:br>
              <a:rPr lang="en-US" dirty="0"/>
            </a:br>
            <a:r>
              <a:rPr lang="en-US" dirty="0"/>
              <a:t>Ground fault detection and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CE59-529A-5D9B-85DF-2A49B1202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" y="1577658"/>
            <a:ext cx="6770371" cy="491521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During a ground fault …</a:t>
            </a:r>
          </a:p>
          <a:p>
            <a:pPr lvl="1"/>
            <a:r>
              <a:rPr lang="en-US" sz="1600" dirty="0"/>
              <a:t>Current flows through the parasitic capacitances of the </a:t>
            </a:r>
            <a:r>
              <a:rPr lang="en-US" sz="1600" dirty="0" err="1"/>
              <a:t>unfaulted</a:t>
            </a:r>
            <a:r>
              <a:rPr lang="en-US" sz="1600" dirty="0"/>
              <a:t> phases. (Can have magnitude on the order of 10 amps)</a:t>
            </a:r>
          </a:p>
          <a:p>
            <a:pPr lvl="1"/>
            <a:r>
              <a:rPr lang="en-US" sz="1600" dirty="0"/>
              <a:t>Through the hull of the ship.</a:t>
            </a:r>
          </a:p>
          <a:p>
            <a:pPr lvl="1"/>
            <a:r>
              <a:rPr lang="en-US" sz="1600" dirty="0"/>
              <a:t>Through the ground fault.</a:t>
            </a:r>
          </a:p>
          <a:p>
            <a:pPr lvl="1"/>
            <a:r>
              <a:rPr lang="en-US" sz="1600" dirty="0"/>
              <a:t>Back to the source on the faulted phase.</a:t>
            </a:r>
          </a:p>
          <a:p>
            <a:r>
              <a:rPr lang="en-US" sz="2000" dirty="0"/>
              <a:t>During a ground fault, the </a:t>
            </a:r>
            <a:r>
              <a:rPr lang="en-US" sz="2000" dirty="0" err="1"/>
              <a:t>unfaulted</a:t>
            </a:r>
            <a:r>
              <a:rPr lang="en-US" sz="2000" dirty="0"/>
              <a:t> phase line-to-ground voltage is equal to line-to-line voltages.</a:t>
            </a:r>
          </a:p>
          <a:p>
            <a:r>
              <a:rPr lang="en-US" sz="2000" dirty="0"/>
              <a:t>After the fault clears, the neutral voltage of the power system may have a dc offset.</a:t>
            </a:r>
          </a:p>
          <a:p>
            <a:r>
              <a:rPr lang="en-US" sz="2000" dirty="0"/>
              <a:t>Ground detection lamps may be used to detect ground fault.</a:t>
            </a:r>
          </a:p>
          <a:p>
            <a:pPr lvl="1"/>
            <a:r>
              <a:rPr lang="en-US" sz="1600" dirty="0"/>
              <a:t>Light on grounded phase will go dark, other phases will be bright.</a:t>
            </a:r>
          </a:p>
          <a:p>
            <a:r>
              <a:rPr lang="en-US" sz="2000" dirty="0"/>
              <a:t>Insulation monitoring systems may also detect ground faults.</a:t>
            </a:r>
          </a:p>
          <a:p>
            <a:r>
              <a:rPr lang="en-US" sz="2000" dirty="0"/>
              <a:t>Localization of ground faults may be challenging.</a:t>
            </a:r>
          </a:p>
          <a:p>
            <a:pPr lvl="1"/>
            <a:r>
              <a:rPr lang="en-US" sz="1600" dirty="0"/>
              <a:t>Typically, circuits are systematically isolated (turning the circuit breaker off)  when the ground fault disappears, the isolated circuit has the ground fault. (Operators may not allow a circuit to be turned off)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0109B-37DD-400D-8392-30C18803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16C4-195F-359F-DBC2-7DD4427B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6E91-8674-BA82-ECAF-468709C3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B1DDF-CDCA-BA5B-F513-B899E2D90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577658"/>
            <a:ext cx="3855720" cy="220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E1CC16-125B-1940-FC85-BBFBC127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10" y="4001111"/>
            <a:ext cx="4824472" cy="16244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80774B-9256-A492-320E-CC61944BA126}"/>
              </a:ext>
            </a:extLst>
          </p:cNvPr>
          <p:cNvSpPr txBox="1"/>
          <p:nvPr/>
        </p:nvSpPr>
        <p:spPr>
          <a:xfrm>
            <a:off x="7317741" y="5730161"/>
            <a:ext cx="208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Line-to-line voltage</a:t>
            </a:r>
            <a:br>
              <a:rPr lang="en-US" dirty="0"/>
            </a:br>
            <a:r>
              <a:rPr lang="en-US" dirty="0"/>
              <a:t>magnitude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EAE5C-EF7F-500B-A980-97822FD9D42A}"/>
              </a:ext>
            </a:extLst>
          </p:cNvPr>
          <p:cNvSpPr txBox="1"/>
          <p:nvPr/>
        </p:nvSpPr>
        <p:spPr>
          <a:xfrm>
            <a:off x="9739721" y="5765246"/>
            <a:ext cx="231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DC offset on</a:t>
            </a:r>
            <a:br>
              <a:rPr lang="en-US" dirty="0"/>
            </a:br>
            <a:r>
              <a:rPr lang="en-US" dirty="0"/>
              <a:t> neutral voltage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5199CB-F4E2-31BC-A68A-21BEA4CC6C19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8361681" y="5203786"/>
            <a:ext cx="876299" cy="5263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473509-324E-FF73-9C6E-42A5D43EA750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10686506" y="5038331"/>
            <a:ext cx="211456" cy="7269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385EE18-D690-B77F-B487-A99A23B0D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348" y="6276679"/>
            <a:ext cx="3294697" cy="4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3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49FD-DA80-8FDB-9A1B-EA4AB0F6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Detection Lamps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BAEB-1D7E-F975-F093-9F9E775BC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7900" cy="4351338"/>
          </a:xfrm>
        </p:spPr>
        <p:txBody>
          <a:bodyPr/>
          <a:lstStyle/>
          <a:p>
            <a:r>
              <a:rPr lang="en-US" dirty="0"/>
              <a:t>Works on Ungrounded and High Resistance Grounded systems.</a:t>
            </a:r>
          </a:p>
          <a:p>
            <a:r>
              <a:rPr lang="en-US" dirty="0"/>
              <a:t>Normally, all three bulbs are dim.</a:t>
            </a:r>
          </a:p>
          <a:p>
            <a:r>
              <a:rPr lang="en-US" dirty="0"/>
              <a:t>During a ground fault one bulb will not be lit and the other two will be bright.</a:t>
            </a:r>
          </a:p>
          <a:p>
            <a:pPr lvl="1"/>
            <a:r>
              <a:rPr lang="en-US" dirty="0"/>
              <a:t>Unlit bulb indicates faulted phase.</a:t>
            </a:r>
          </a:p>
          <a:p>
            <a:r>
              <a:rPr lang="en-US" dirty="0"/>
              <a:t>Test button checks to see if the unlit bulb is burned out.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CA0E5-8E08-DCB0-3F0E-667451F5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BE08-6535-282C-FEFC-5FE4E20F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A598-D6A1-0657-F23A-7C8EC5B4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B89E3-C590-B1E3-C9FC-ECEAEFC2F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4123697"/>
            <a:ext cx="3466735" cy="2232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23F0D-9982-A567-E5A8-4A5FCD86CF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50" t="2945" b="-1306"/>
          <a:stretch>
            <a:fillRect/>
          </a:stretch>
        </p:blipFill>
        <p:spPr>
          <a:xfrm>
            <a:off x="8153400" y="361819"/>
            <a:ext cx="2422525" cy="363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81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6F9F8-EA72-4439-561E-A786BA59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resistance grounded power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69453-43D2-D1F8-5738-DC2FB3EF5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41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Neutral of the power system connected by Grounding Resistor to ground.</a:t>
            </a:r>
          </a:p>
          <a:p>
            <a:pPr lvl="1"/>
            <a:r>
              <a:rPr lang="en-US" dirty="0"/>
              <a:t>Resistor resistance should roughly equal the magnitude of impedance of the parallel combination of the parasitic capacitances.</a:t>
            </a:r>
          </a:p>
          <a:p>
            <a:pPr lvl="1"/>
            <a:r>
              <a:rPr lang="en-US" dirty="0"/>
              <a:t>Resistor should have power rating greater than the line to neutral voltage squared divided by the resistance.</a:t>
            </a:r>
          </a:p>
          <a:p>
            <a:pPr lvl="1"/>
            <a:r>
              <a:rPr lang="en-US" dirty="0"/>
              <a:t>A grounding transformer is required if the source is a delta winding.</a:t>
            </a:r>
          </a:p>
          <a:p>
            <a:r>
              <a:rPr lang="en-US" dirty="0"/>
              <a:t>Under </a:t>
            </a:r>
            <a:r>
              <a:rPr lang="en-US" dirty="0" err="1"/>
              <a:t>unfaulted</a:t>
            </a:r>
            <a:r>
              <a:rPr lang="en-US" dirty="0"/>
              <a:t> conditions, no current flows through the hull of the ship.</a:t>
            </a:r>
          </a:p>
          <a:p>
            <a:r>
              <a:rPr lang="en-US" dirty="0"/>
              <a:t>Continued operation with a single line-to-ground fault possible.</a:t>
            </a:r>
          </a:p>
          <a:p>
            <a:pPr lvl="1"/>
            <a:r>
              <a:rPr lang="en-US" dirty="0"/>
              <a:t>Ground fault currents not high enough to trip circuit breakers.</a:t>
            </a:r>
          </a:p>
          <a:p>
            <a:r>
              <a:rPr lang="en-US" dirty="0"/>
              <a:t>Line-to-ground insulation must be rated for line-to-line nominal voltage.</a:t>
            </a:r>
          </a:p>
          <a:p>
            <a:r>
              <a:rPr lang="en-US" dirty="0"/>
              <a:t>Much reduced susceptibility to large transient voltages during intermittent ground faults and other transient events.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8231C-9F77-47D5-3DD5-CE245EE2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FAD71-CAC6-0AE2-19C5-D3871ADA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F6EA8-A48C-E51B-7245-D336E2F4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CB928-A87F-B96C-8E58-833431163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0" y="2312987"/>
            <a:ext cx="4307355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5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AAE36-29E1-343C-D4EE-92A9D5589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C1BB-902F-084D-4681-07B41DE5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resistance grounded system</a:t>
            </a:r>
            <a:br>
              <a:rPr lang="en-US" dirty="0"/>
            </a:br>
            <a:r>
              <a:rPr lang="en-US" dirty="0"/>
              <a:t>Ground fault detection and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FCA5F-B589-B353-B472-66BA9894B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" y="1622426"/>
            <a:ext cx="7346950" cy="4802187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During a ground fault …</a:t>
            </a:r>
          </a:p>
          <a:p>
            <a:pPr lvl="1"/>
            <a:r>
              <a:rPr lang="en-US" sz="1600" dirty="0"/>
              <a:t>Current flows through the parasitic capacitances as in ungrounded case.</a:t>
            </a:r>
          </a:p>
          <a:p>
            <a:pPr lvl="1"/>
            <a:r>
              <a:rPr lang="en-US" sz="1600" dirty="0"/>
              <a:t>Current also flows through the faulted phase, through the ground fault, and back through the grounding resistor.</a:t>
            </a:r>
          </a:p>
          <a:p>
            <a:pPr lvl="1"/>
            <a:r>
              <a:rPr lang="en-US" sz="1600" dirty="0"/>
              <a:t>Total fault current is about 40% higher than for ungrounded system.</a:t>
            </a:r>
          </a:p>
          <a:p>
            <a:r>
              <a:rPr lang="en-US" sz="2000" dirty="0"/>
              <a:t>During a ground fault, the </a:t>
            </a:r>
            <a:r>
              <a:rPr lang="en-US" sz="2000" dirty="0" err="1"/>
              <a:t>unfaulted</a:t>
            </a:r>
            <a:r>
              <a:rPr lang="en-US" sz="2000" dirty="0"/>
              <a:t> phase line-to-ground voltage is equal to line-to-line voltages.</a:t>
            </a:r>
          </a:p>
          <a:p>
            <a:r>
              <a:rPr lang="en-US" sz="2000" dirty="0"/>
              <a:t>After the fault clears, the power system neutral voltage should not have a dc offset.</a:t>
            </a:r>
          </a:p>
          <a:p>
            <a:r>
              <a:rPr lang="en-US" sz="2000" dirty="0"/>
              <a:t>Ground detection lamps may be used to detect a ground fault.</a:t>
            </a:r>
          </a:p>
          <a:p>
            <a:r>
              <a:rPr lang="en-US" sz="2000" dirty="0"/>
              <a:t>A voltage on the grounding resistor also indicates a ground fault.</a:t>
            </a:r>
          </a:p>
          <a:p>
            <a:r>
              <a:rPr lang="en-US" sz="2000" dirty="0"/>
              <a:t>Insulation monitoring systems are not compatible.</a:t>
            </a:r>
          </a:p>
          <a:p>
            <a:r>
              <a:rPr lang="en-US" sz="2000" dirty="0"/>
              <a:t>Localization of ground faults less challenging.</a:t>
            </a:r>
          </a:p>
          <a:p>
            <a:pPr lvl="1"/>
            <a:r>
              <a:rPr lang="en-US" sz="1600" dirty="0"/>
              <a:t>May use same  method as for ungrounded system.</a:t>
            </a:r>
          </a:p>
          <a:p>
            <a:pPr lvl="1"/>
            <a:r>
              <a:rPr lang="en-US" sz="1600" dirty="0"/>
              <a:t>May also use a clamp on current meter around all three phases to detect the fault current from the grounding resistor.</a:t>
            </a:r>
          </a:p>
          <a:p>
            <a:pPr lvl="1"/>
            <a:r>
              <a:rPr lang="en-US" sz="1600" dirty="0"/>
              <a:t>On some systems, a second grounding resistor is periodically  (roughly 1 Hz) placed in parallel with primary grounding resistor to make it easier to detect the grounded circuit with the clamp on meter.</a:t>
            </a:r>
          </a:p>
          <a:p>
            <a:pPr lvl="1"/>
            <a:r>
              <a:rPr lang="en-US" sz="1600" dirty="0"/>
              <a:t>Other ground localization methods may employ a higher frequency signal that may be detected by a wireless receiver; obviating need for clamp on current meter.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B4F02-FBB4-B63A-7536-BE6FC32E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990F3-65C1-7D07-B6DE-F32A5489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EE884-F070-A0A9-8001-DC14FE42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811918-32E0-E11B-A76E-3B6E17EB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10" y="2120084"/>
            <a:ext cx="4431140" cy="10930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CE9A1C-6150-0530-5AEF-7379E4E3F397}"/>
              </a:ext>
            </a:extLst>
          </p:cNvPr>
          <p:cNvSpPr txBox="1"/>
          <p:nvPr/>
        </p:nvSpPr>
        <p:spPr>
          <a:xfrm>
            <a:off x="9448800" y="3469521"/>
            <a:ext cx="214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DC offset on </a:t>
            </a:r>
          </a:p>
          <a:p>
            <a:pPr algn="ctr"/>
            <a:r>
              <a:rPr lang="en-US" dirty="0"/>
              <a:t>Neutral voltage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2DBCD2-F16A-AA24-0426-25D4AC1B448F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0521950" y="2742606"/>
            <a:ext cx="445135" cy="7269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4E83870-048D-4A71-D25E-D8F7903BE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986" y="4259678"/>
            <a:ext cx="6105364" cy="7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847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7404</TotalTime>
  <Words>2010</Words>
  <Application>Microsoft Office PowerPoint</Application>
  <PresentationFormat>Widescreen</PresentationFormat>
  <Paragraphs>195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Times New Roman</vt:lpstr>
      <vt:lpstr>1_Office Theme</vt:lpstr>
      <vt:lpstr>Power System Grounding Shipboard Power System Fundamentals  Revision of 4 February 2026</vt:lpstr>
      <vt:lpstr>Essential Questions</vt:lpstr>
      <vt:lpstr>Types of grounding systems onboard ship</vt:lpstr>
      <vt:lpstr>Grounding methods for shipboard power systems</vt:lpstr>
      <vt:lpstr>Ungrounded power systems</vt:lpstr>
      <vt:lpstr>Ungrounded system Ground fault detection and localization</vt:lpstr>
      <vt:lpstr>Ground Detection Lamps</vt:lpstr>
      <vt:lpstr>High resistance grounded power system</vt:lpstr>
      <vt:lpstr>High resistance grounded system Ground fault detection and localization</vt:lpstr>
      <vt:lpstr>Solidly grounded power system</vt:lpstr>
      <vt:lpstr>Solidly grounded system Ground fault detection and localization</vt:lpstr>
      <vt:lpstr>Separately Derived Systems</vt:lpstr>
      <vt:lpstr>Common mode: Introduction</vt:lpstr>
      <vt:lpstr>Common Mode </vt:lpstr>
      <vt:lpstr>Common mode: Ground faults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System Grounding</dc:title>
  <dc:creator>Norbert Doerry</dc:creator>
  <cp:lastModifiedBy>Norbert Doerry</cp:lastModifiedBy>
  <cp:revision>120</cp:revision>
  <dcterms:created xsi:type="dcterms:W3CDTF">2025-04-03T12:58:23Z</dcterms:created>
  <dcterms:modified xsi:type="dcterms:W3CDTF">2026-02-04T14:59:00Z</dcterms:modified>
</cp:coreProperties>
</file>